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821531" rtl="0" fontAlgn="auto" latinLnBrk="0" hangingPunct="0">
      <a:lnSpc>
        <a:spcPct val="100000"/>
      </a:lnSpc>
      <a:spcBef>
        <a:spcPts val="330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889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143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889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889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889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889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889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3619500" y="8635632"/>
            <a:ext cx="17145000" cy="370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71437" tIns="71437" rIns="71437" bIns="71437" anchor="ctr"/>
          <a:lstStyle/>
          <a:p>
            <a:pPr defTabSz="642937">
              <a:spcBef>
                <a:spcPts val="0"/>
              </a:spcBef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3619500" y="9036843"/>
            <a:ext cx="17145000" cy="380404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3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3619500" y="6000750"/>
            <a:ext cx="17145000" cy="253603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20222927" y="607218"/>
            <a:ext cx="545704" cy="6127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quarter" idx="13"/>
          </p:nvPr>
        </p:nvSpPr>
        <p:spPr>
          <a:xfrm>
            <a:off x="12193061" y="0"/>
            <a:ext cx="9144001" cy="68401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quarter" idx="14"/>
          </p:nvPr>
        </p:nvSpPr>
        <p:spPr>
          <a:xfrm>
            <a:off x="12192000" y="6893718"/>
            <a:ext cx="9144000" cy="68401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sz="half" idx="15"/>
          </p:nvPr>
        </p:nvSpPr>
        <p:spPr>
          <a:xfrm>
            <a:off x="3048000" y="0"/>
            <a:ext cx="9096376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3708796" y="3321843"/>
            <a:ext cx="16966408" cy="735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3" y="0"/>
                </a:moveTo>
                <a:cubicBezTo>
                  <a:pt x="100" y="0"/>
                  <a:pt x="0" y="230"/>
                  <a:pt x="0" y="515"/>
                </a:cubicBezTo>
                <a:lnTo>
                  <a:pt x="0" y="18790"/>
                </a:lnTo>
                <a:cubicBezTo>
                  <a:pt x="0" y="19075"/>
                  <a:pt x="100" y="19306"/>
                  <a:pt x="223" y="19306"/>
                </a:cubicBezTo>
                <a:lnTo>
                  <a:pt x="17228" y="19306"/>
                </a:lnTo>
                <a:lnTo>
                  <a:pt x="17850" y="21600"/>
                </a:lnTo>
                <a:lnTo>
                  <a:pt x="18471" y="19306"/>
                </a:lnTo>
                <a:lnTo>
                  <a:pt x="21377" y="19306"/>
                </a:lnTo>
                <a:cubicBezTo>
                  <a:pt x="21500" y="19306"/>
                  <a:pt x="21600" y="19075"/>
                  <a:pt x="21600" y="18790"/>
                </a:cubicBezTo>
                <a:lnTo>
                  <a:pt x="21600" y="515"/>
                </a:lnTo>
                <a:cubicBezTo>
                  <a:pt x="21600" y="230"/>
                  <a:pt x="21500" y="0"/>
                  <a:pt x="21377" y="0"/>
                </a:cubicBezTo>
                <a:lnTo>
                  <a:pt x="223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4298156" y="4089796"/>
            <a:ext cx="15787688" cy="182165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132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3619500" y="10953750"/>
            <a:ext cx="17145000" cy="1219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84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11334750" y="3714750"/>
            <a:ext cx="9429750" cy="351829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132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sz="half" idx="14"/>
          </p:nvPr>
        </p:nvSpPr>
        <p:spPr>
          <a:xfrm>
            <a:off x="3048000" y="0"/>
            <a:ext cx="771525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11334750" y="10951369"/>
            <a:ext cx="9429750" cy="1219201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642937">
              <a:spcBef>
                <a:spcPts val="0"/>
              </a:spcBef>
              <a:buClrTx/>
              <a:buSzTx/>
              <a:buFontTx/>
              <a:buNone/>
              <a:defRPr sz="84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3619500" y="8635632"/>
            <a:ext cx="17145000" cy="370"/>
          </a:xfrm>
          <a:prstGeom prst="line">
            <a:avLst/>
          </a:prstGeom>
          <a:ln w="508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642937">
              <a:spcBef>
                <a:spcPts val="0"/>
              </a:spcBef>
              <a:buClrTx/>
              <a:buSzTx/>
              <a:buFontTx/>
              <a:buNone/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3619500" y="9036843"/>
            <a:ext cx="17145000" cy="380404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38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3619500" y="6000750"/>
            <a:ext cx="17145000" cy="253603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20222927" y="607218"/>
            <a:ext cx="545704" cy="6127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3619500" y="8635632"/>
            <a:ext cx="17145000" cy="370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71437" tIns="71437" rIns="71437" bIns="71437" anchor="ctr"/>
          <a:lstStyle/>
          <a:p>
            <a:pPr defTabSz="642937">
              <a:spcBef>
                <a:spcPts val="0"/>
              </a:spcBef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3619500" y="9036843"/>
            <a:ext cx="17145000" cy="380404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38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3619500" y="6000750"/>
            <a:ext cx="17145000" cy="253603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20177110" y="589359"/>
            <a:ext cx="545704" cy="6127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3619500" y="5679281"/>
            <a:ext cx="17145000" cy="63579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38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20222927" y="607218"/>
            <a:ext cx="545704" cy="6127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11334750" y="8635798"/>
            <a:ext cx="9429750" cy="204"/>
          </a:xfrm>
          <a:prstGeom prst="line">
            <a:avLst/>
          </a:prstGeom>
          <a:ln w="50800">
            <a:solidFill>
              <a:srgbClr val="A6AAA9"/>
            </a:solidFill>
            <a:miter lim="400000"/>
          </a:ln>
        </p:spPr>
        <p:txBody>
          <a:bodyPr lIns="71437" tIns="71437" rIns="71437" bIns="71437" anchor="ctr"/>
          <a:lstStyle/>
          <a:p>
            <a:pPr defTabSz="642937">
              <a:spcBef>
                <a:spcPts val="0"/>
              </a:spcBef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sz="half" idx="13"/>
          </p:nvPr>
        </p:nvSpPr>
        <p:spPr>
          <a:xfrm>
            <a:off x="3048000" y="0"/>
            <a:ext cx="771525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11334750" y="9036843"/>
            <a:ext cx="9429750" cy="380404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38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11334750" y="6000750"/>
            <a:ext cx="9429750" cy="253603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3200"/>
              </a:spcBef>
              <a:buClrTx/>
              <a:buSzTx/>
              <a:buFontTx/>
              <a:buNone/>
              <a:defRPr cap="all" sz="7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20222927" y="607218"/>
            <a:ext cx="545704" cy="61277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3619500" y="638175"/>
            <a:ext cx="15716250" cy="64770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64293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60"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13049250" y="2160984"/>
            <a:ext cx="7715250" cy="109656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3619500" y="2160984"/>
            <a:ext cx="8858250" cy="101798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3619500" y="3857625"/>
            <a:ext cx="8858250" cy="8590360"/>
          </a:xfrm>
          <a:prstGeom prst="rect">
            <a:avLst/>
          </a:prstGeom>
        </p:spPr>
        <p:txBody>
          <a:bodyPr/>
          <a:lstStyle>
            <a:lvl1pPr marL="603250" indent="-603250">
              <a:buClr>
                <a:schemeClr val="accent1"/>
              </a:buClr>
              <a:buChar char="▸"/>
              <a:defRPr sz="3800"/>
            </a:lvl1pPr>
            <a:lvl2pPr marL="1047750" indent="-603250">
              <a:buClr>
                <a:schemeClr val="accent1"/>
              </a:buClr>
              <a:buChar char="▸"/>
              <a:defRPr sz="3800"/>
            </a:lvl2pPr>
            <a:lvl3pPr marL="1492250" indent="-603250">
              <a:buClr>
                <a:schemeClr val="accent1"/>
              </a:buClr>
              <a:buChar char="▸"/>
              <a:defRPr sz="3800"/>
            </a:lvl3pPr>
            <a:lvl4pPr marL="1936750" indent="-603250">
              <a:buClr>
                <a:schemeClr val="accent1"/>
              </a:buClr>
              <a:buChar char="▸"/>
              <a:defRPr sz="3800"/>
            </a:lvl4pPr>
            <a:lvl5pPr marL="2381250" indent="-603250">
              <a:buClr>
                <a:schemeClr val="accent1"/>
              </a:buClr>
              <a:buChar char="▸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3619500" y="1396632"/>
            <a:ext cx="17145000" cy="369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71437" tIns="71437" rIns="71437" bIns="71437" anchor="ctr"/>
          <a:lstStyle/>
          <a:p>
            <a:pPr defTabSz="642937">
              <a:spcBef>
                <a:spcPts val="0"/>
              </a:spcBef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619500" y="2160984"/>
            <a:ext cx="17145000" cy="1017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619500" y="3857625"/>
            <a:ext cx="17145000" cy="8590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20211932" y="607218"/>
            <a:ext cx="545704" cy="6127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32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821531" rtl="0" latinLnBrk="0">
        <a:lnSpc>
          <a:spcPct val="80000"/>
        </a:lnSpc>
        <a:spcBef>
          <a:spcPts val="39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84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6013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10458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4903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9348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3793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8238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2683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7128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157382" marR="0" indent="-601382" algn="l" defTabSz="821531" latinLnBrk="0">
        <a:lnSpc>
          <a:spcPct val="100000"/>
        </a:lnSpc>
        <a:spcBef>
          <a:spcPts val="39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46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821531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6752256" y="10280"/>
            <a:ext cx="9193797" cy="9193796"/>
          </a:xfrm>
          <a:prstGeom prst="ellipse">
            <a:avLst/>
          </a:prstGeom>
          <a:solidFill>
            <a:schemeClr val="accent5">
              <a:alpha val="49855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8975579" y="4511924"/>
            <a:ext cx="9193796" cy="9193796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12816506" y="1639528"/>
            <a:ext cx="9193797" cy="9193797"/>
          </a:xfrm>
          <a:prstGeom prst="ellipse">
            <a:avLst/>
          </a:prstGeom>
          <a:solidFill>
            <a:schemeClr val="accent3">
              <a:alpha val="49999"/>
            </a:scheme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69" name="Shape 169"/>
          <p:cNvSpPr/>
          <p:nvPr/>
        </p:nvSpPr>
        <p:spPr>
          <a:xfrm>
            <a:off x="7613538" y="11664663"/>
            <a:ext cx="2321789" cy="1963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 u="sng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Accurate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does it work</a:t>
            </a:r>
            <a:br/>
            <a:r>
              <a:t>the way we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think it does?</a:t>
            </a:r>
          </a:p>
        </p:txBody>
      </p:sp>
      <p:sp>
        <p:nvSpPr>
          <p:cNvPr id="170" name="Shape 170"/>
          <p:cNvSpPr/>
          <p:nvPr/>
        </p:nvSpPr>
        <p:spPr>
          <a:xfrm>
            <a:off x="4080270" y="1081719"/>
            <a:ext cx="2593824" cy="196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rPr u="sng"/>
              <a:t>usefuL</a:t>
            </a:r>
            <a:br/>
            <a:r>
              <a:t>does it solve</a:t>
            </a:r>
            <a:br/>
            <a:r>
              <a:t>a real problem</a:t>
            </a:r>
            <a:br/>
            <a:r>
              <a:t>effectively?</a:t>
            </a:r>
          </a:p>
        </p:txBody>
      </p:sp>
      <p:sp>
        <p:nvSpPr>
          <p:cNvPr id="171" name="Shape 171"/>
          <p:cNvSpPr/>
          <p:nvPr/>
        </p:nvSpPr>
        <p:spPr>
          <a:xfrm>
            <a:off x="20895433" y="854136"/>
            <a:ext cx="2830653" cy="2418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 u="sng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Sustainable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can we keep</a:t>
            </a:r>
            <a:br/>
            <a:r>
              <a:t>building without</a:t>
            </a:r>
            <a:br/>
            <a:r>
              <a:t>unnecessary</a:t>
            </a:r>
            <a:br/>
            <a:r>
              <a:t>obstacles?</a:t>
            </a:r>
          </a:p>
        </p:txBody>
      </p:sp>
      <p:sp>
        <p:nvSpPr>
          <p:cNvPr id="172" name="Shape 172"/>
          <p:cNvSpPr/>
          <p:nvPr/>
        </p:nvSpPr>
        <p:spPr>
          <a:xfrm>
            <a:off x="5982211" y="8271748"/>
            <a:ext cx="2599768" cy="1507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does it work</a:t>
            </a:r>
            <a:br/>
            <a:r>
              <a:t>for our users</a:t>
            </a:r>
            <a:br/>
            <a:r>
              <a:t>as they expect?</a:t>
            </a:r>
          </a:p>
        </p:txBody>
      </p:sp>
      <p:sp>
        <p:nvSpPr>
          <p:cNvPr id="173" name="Shape 173"/>
          <p:cNvSpPr/>
          <p:nvPr/>
        </p:nvSpPr>
        <p:spPr>
          <a:xfrm>
            <a:off x="17636433" y="11025051"/>
            <a:ext cx="3633497" cy="1963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can we keep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building our system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without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breaking our system?</a:t>
            </a:r>
          </a:p>
        </p:txBody>
      </p:sp>
      <p:sp>
        <p:nvSpPr>
          <p:cNvPr id="174" name="Shape 174"/>
          <p:cNvSpPr/>
          <p:nvPr/>
        </p:nvSpPr>
        <p:spPr>
          <a:xfrm>
            <a:off x="14780134" y="101298"/>
            <a:ext cx="3310256" cy="1507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3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Are there</a:t>
            </a:r>
            <a:br/>
            <a:r>
              <a:t>obstacles to</a:t>
            </a:r>
            <a:br/>
            <a:r>
              <a:t>future usefulness?</a:t>
            </a:r>
          </a:p>
        </p:txBody>
      </p:sp>
      <p:sp>
        <p:nvSpPr>
          <p:cNvPr id="175" name="Shape 175"/>
          <p:cNvSpPr/>
          <p:nvPr/>
        </p:nvSpPr>
        <p:spPr>
          <a:xfrm>
            <a:off x="746778" y="5262561"/>
            <a:ext cx="3884296" cy="3190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80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is it</a:t>
            </a:r>
            <a:br/>
            <a:r>
              <a:t>quality</a:t>
            </a:r>
            <a:br/>
            <a:r>
              <a:t>software?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33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